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12"/>
  </p:notesMasterIdLst>
  <p:sldIdLst>
    <p:sldId id="299" r:id="rId3"/>
    <p:sldId id="301" r:id="rId4"/>
    <p:sldId id="275" r:id="rId5"/>
    <p:sldId id="287" r:id="rId6"/>
    <p:sldId id="288" r:id="rId7"/>
    <p:sldId id="300" r:id="rId8"/>
    <p:sldId id="297" r:id="rId9"/>
    <p:sldId id="298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6A857-DB32-469B-A14C-6098B0F5E330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AD4B9-DA91-4D8C-8858-A431202D0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840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D4B9-DA91-4D8C-8858-A431202D0B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883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80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880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877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73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022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116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9179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5110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1303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803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1952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263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819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31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22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0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946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50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61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02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392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15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C1A3F-3301-A444-8123-F83E95E9828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55718-D75D-354E-AD2A-54E87D814A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501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ahlBanking@tz.kcbbankgroup.com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59307" y="945430"/>
            <a:ext cx="865268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6000" b="1" dirty="0" smtClean="0"/>
              <a:t>CHALLENGES </a:t>
            </a:r>
          </a:p>
          <a:p>
            <a:pPr algn="ctr"/>
            <a:r>
              <a:rPr lang="en-US" sz="4000" b="1" dirty="0" smtClean="0"/>
              <a:t>OF </a:t>
            </a:r>
          </a:p>
          <a:p>
            <a:pPr algn="ctr"/>
            <a:r>
              <a:rPr lang="en-US" sz="4000" b="1" dirty="0" smtClean="0"/>
              <a:t>ISLAMIC BANKING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IN</a:t>
            </a:r>
            <a:r>
              <a:rPr lang="en-US" sz="5400" b="1" dirty="0" smtClean="0"/>
              <a:t> </a:t>
            </a:r>
          </a:p>
          <a:p>
            <a:pPr algn="ctr"/>
            <a:r>
              <a:rPr lang="en-US" sz="3600" b="1" dirty="0" smtClean="0"/>
              <a:t>TANZANIA</a:t>
            </a:r>
            <a:endParaRPr lang="en-US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32011" y="5623634"/>
            <a:ext cx="3370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Rashid H.H. Rashid</a:t>
            </a:r>
          </a:p>
          <a:p>
            <a:r>
              <a:rPr lang="en-US" dirty="0" smtClean="0"/>
              <a:t>Head, KCB </a:t>
            </a:r>
            <a:r>
              <a:rPr lang="en-US" dirty="0" err="1" smtClean="0"/>
              <a:t>Sahl</a:t>
            </a:r>
            <a:r>
              <a:rPr lang="en-US" dirty="0" smtClean="0"/>
              <a:t> Banking Tanzania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88155" y="5762933"/>
            <a:ext cx="750627" cy="36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87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59307" y="945430"/>
            <a:ext cx="8652682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Table of Contents:</a:t>
            </a:r>
          </a:p>
          <a:p>
            <a:endParaRPr lang="en-US" sz="1100" b="1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What is KCB </a:t>
            </a:r>
            <a:r>
              <a:rPr lang="en-US" sz="3200" b="1" dirty="0" err="1" smtClean="0"/>
              <a:t>Sahl</a:t>
            </a:r>
            <a:r>
              <a:rPr lang="en-US" sz="3200" b="1" dirty="0" smtClean="0"/>
              <a:t> Bank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KCB Group at a glance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KCB Bank Tanzania &amp; KCB </a:t>
            </a:r>
            <a:r>
              <a:rPr lang="en-US" sz="3200" b="1" dirty="0" err="1" smtClean="0"/>
              <a:t>Sahl</a:t>
            </a:r>
            <a:r>
              <a:rPr lang="en-US" sz="3200" b="1" dirty="0" smtClean="0"/>
              <a:t> banking Tanzania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Challenges of KCB Islamic Banking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3200" b="1" dirty="0" smtClean="0"/>
              <a:t>Operational challenges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3200" b="1" dirty="0" smtClean="0"/>
              <a:t>Market penetration challenges</a:t>
            </a: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3810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1858152"/>
            <a:ext cx="7772400" cy="212699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KCB Islamic Banking Window</a:t>
            </a:r>
            <a:endParaRPr lang="en-US" sz="27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36" y="3787987"/>
            <a:ext cx="8794754" cy="20479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9618" y="1569493"/>
            <a:ext cx="6073254" cy="1239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60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09049"/>
            <a:ext cx="9144001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KCB BANK GROUP AT A GLANCE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332621" y="1075396"/>
            <a:ext cx="3284113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Tanzania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Kenya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Uganda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Rwanda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Burundi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South Sudan  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567391" y="3753052"/>
            <a:ext cx="3926639" cy="23083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i="1" dirty="0" smtClean="0"/>
              <a:t>Started in 1896,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i="1" dirty="0" smtClean="0"/>
              <a:t>One system platform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i="1" dirty="0" smtClean="0">
                <a:solidFill>
                  <a:srgbClr val="FF0000"/>
                </a:solidFill>
              </a:rPr>
              <a:t>The only regional bank with an Islamic Banking window, currently:</a:t>
            </a:r>
          </a:p>
          <a:p>
            <a:pPr lvl="1"/>
            <a:r>
              <a:rPr lang="en-US" sz="2400" b="1" i="1" dirty="0" smtClean="0">
                <a:solidFill>
                  <a:srgbClr val="FF0000"/>
                </a:solidFill>
              </a:rPr>
              <a:t>Kenya &amp; Tanzania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22" y="856950"/>
            <a:ext cx="4680898" cy="273241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12943" y="3753052"/>
            <a:ext cx="4258102" cy="221599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i="1" u="sng" dirty="0"/>
              <a:t>Largest regional </a:t>
            </a:r>
            <a:r>
              <a:rPr lang="en-US" sz="2400" b="1" i="1" u="sng" dirty="0" smtClean="0"/>
              <a:t>bank</a:t>
            </a:r>
          </a:p>
          <a:p>
            <a:endParaRPr lang="en-US" b="1" i="1" dirty="0">
              <a:solidFill>
                <a:srgbClr val="FF0000"/>
              </a:solidFill>
            </a:endParaRPr>
          </a:p>
          <a:p>
            <a:r>
              <a:rPr lang="en-US" sz="2400" b="1" i="1" dirty="0" smtClean="0"/>
              <a:t>Asset over USD 6.5Billion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i="1" dirty="0" smtClean="0">
                <a:solidFill>
                  <a:srgbClr val="FF0000"/>
                </a:solidFill>
              </a:rPr>
              <a:t>TZS 14.6 Trillion</a:t>
            </a:r>
          </a:p>
          <a:p>
            <a:r>
              <a:rPr lang="en-US" sz="2400" b="1" i="1" dirty="0" smtClean="0"/>
              <a:t>Profit After Tax USD 215 Million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i="1" dirty="0" smtClean="0">
                <a:solidFill>
                  <a:srgbClr val="FF0000"/>
                </a:solidFill>
              </a:rPr>
              <a:t>TZS 488 Billion</a:t>
            </a:r>
          </a:p>
        </p:txBody>
      </p:sp>
    </p:spTree>
    <p:extLst>
      <p:ext uri="{BB962C8B-B14F-4D97-AF65-F5344CB8AC3E}">
        <p14:creationId xmlns:p14="http://schemas.microsoft.com/office/powerpoint/2010/main" val="145395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0" y="426542"/>
            <a:ext cx="914400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KCB BANK TANZANIA LIMITED </a:t>
            </a:r>
            <a:endParaRPr 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286602" y="888207"/>
            <a:ext cx="86390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Started in 1997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14 Branches in total: </a:t>
            </a:r>
          </a:p>
          <a:p>
            <a:pPr marL="1714500" lvl="3" indent="-342900"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D.S.M (8), </a:t>
            </a:r>
          </a:p>
          <a:p>
            <a:pPr marL="1714500" lvl="3" indent="-342900">
              <a:buFont typeface="Wingdings" panose="05000000000000000000" pitchFamily="2" charset="2"/>
              <a:buChar char="ü"/>
            </a:pP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Morogoro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(1), </a:t>
            </a:r>
          </a:p>
          <a:p>
            <a:pPr marL="1714500" lvl="3" indent="-342900"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Arusha (2), </a:t>
            </a:r>
          </a:p>
          <a:p>
            <a:pPr marL="1714500" lvl="3" indent="-342900"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Moshi (1), </a:t>
            </a:r>
          </a:p>
          <a:p>
            <a:pPr marL="1714500" lvl="3" indent="-342900"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Mwanza (1) &amp; </a:t>
            </a:r>
          </a:p>
          <a:p>
            <a:pPr marL="1714500" lvl="3" indent="-342900">
              <a:buFont typeface="Wingdings" panose="05000000000000000000" pitchFamily="2" charset="2"/>
              <a:buChar char="ü"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Zanzibar (1).</a:t>
            </a:r>
          </a:p>
          <a:p>
            <a:pPr lvl="3"/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3000" y="1006672"/>
            <a:ext cx="2859205" cy="29331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9399" y="1502606"/>
            <a:ext cx="1666875" cy="5868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6603" y="4170672"/>
            <a:ext cx="8529852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1"/>
                </a:solidFill>
              </a:rPr>
              <a:t>Islamic Banking window 2008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1"/>
                </a:solidFill>
              </a:rPr>
              <a:t>Offer </a:t>
            </a:r>
            <a:r>
              <a:rPr lang="en-US" sz="2400" b="1" dirty="0" smtClean="0">
                <a:solidFill>
                  <a:schemeClr val="tx1"/>
                </a:solidFill>
              </a:rPr>
              <a:t>Islamic banking </a:t>
            </a:r>
            <a:r>
              <a:rPr lang="en-US" sz="2400" b="1" dirty="0">
                <a:solidFill>
                  <a:schemeClr val="tx1"/>
                </a:solidFill>
              </a:rPr>
              <a:t>through all branches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tx1"/>
                </a:solidFill>
              </a:rPr>
              <a:t>2 Full </a:t>
            </a:r>
            <a:r>
              <a:rPr lang="en-US" sz="2400" b="1" dirty="0" err="1">
                <a:solidFill>
                  <a:schemeClr val="tx1"/>
                </a:solidFill>
              </a:rPr>
              <a:t>shariah</a:t>
            </a:r>
            <a:r>
              <a:rPr lang="en-US" sz="2400" b="1" dirty="0">
                <a:solidFill>
                  <a:schemeClr val="tx1"/>
                </a:solidFill>
              </a:rPr>
              <a:t> branches: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Zanzibar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Lumumba</a:t>
            </a:r>
          </a:p>
        </p:txBody>
      </p:sp>
    </p:spTree>
    <p:extLst>
      <p:ext uri="{BB962C8B-B14F-4D97-AF65-F5344CB8AC3E}">
        <p14:creationId xmlns:p14="http://schemas.microsoft.com/office/powerpoint/2010/main" val="39250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32012" y="945430"/>
            <a:ext cx="865268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6000" b="1" dirty="0" smtClean="0"/>
              <a:t>CHALLENGES </a:t>
            </a:r>
          </a:p>
          <a:p>
            <a:pPr algn="ctr"/>
            <a:r>
              <a:rPr lang="en-US" sz="4000" b="1" dirty="0" smtClean="0"/>
              <a:t>OF </a:t>
            </a:r>
          </a:p>
          <a:p>
            <a:pPr algn="ctr"/>
            <a:r>
              <a:rPr lang="en-US" sz="4000" b="1" dirty="0" smtClean="0"/>
              <a:t>ISLAMIC BANKING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IN</a:t>
            </a:r>
            <a:r>
              <a:rPr lang="en-US" sz="5400" b="1" dirty="0" smtClean="0"/>
              <a:t> </a:t>
            </a:r>
          </a:p>
          <a:p>
            <a:pPr algn="ctr"/>
            <a:r>
              <a:rPr lang="en-US" sz="3600" b="1" dirty="0" smtClean="0"/>
              <a:t>TANZANIA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91971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389059"/>
            <a:ext cx="914400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CHALLENGES OF ISLAMIC BANKING IN TANZANIA</a:t>
            </a:r>
            <a:endParaRPr 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177421" y="850724"/>
            <a:ext cx="8516203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Operational challenges: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Shortage of skilled workforce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Lack of formal regulatory </a:t>
            </a:r>
            <a:r>
              <a:rPr lang="en-US" sz="3200" dirty="0" smtClean="0"/>
              <a:t>framework;</a:t>
            </a:r>
            <a:endParaRPr lang="en-US" sz="3200" dirty="0"/>
          </a:p>
          <a:p>
            <a:pPr marL="1485900" lvl="2" indent="-571500">
              <a:buFont typeface="Wingdings" panose="05000000000000000000" pitchFamily="2" charset="2"/>
              <a:buChar char="Ø"/>
            </a:pPr>
            <a:r>
              <a:rPr lang="en-US" sz="3200" dirty="0" smtClean="0"/>
              <a:t>Lack of </a:t>
            </a:r>
            <a:r>
              <a:rPr lang="en-US" sz="3200" dirty="0" err="1" smtClean="0"/>
              <a:t>shariah</a:t>
            </a:r>
            <a:r>
              <a:rPr lang="en-US" sz="3200" dirty="0" smtClean="0"/>
              <a:t> compliant money market/capital markets</a:t>
            </a:r>
          </a:p>
          <a:p>
            <a:pPr marL="1485900" lvl="2" indent="-571500">
              <a:buFont typeface="Wingdings" panose="05000000000000000000" pitchFamily="2" charset="2"/>
              <a:buChar char="Ø"/>
            </a:pPr>
            <a:r>
              <a:rPr lang="en-US" sz="3200" dirty="0" smtClean="0"/>
              <a:t>Double taxation</a:t>
            </a:r>
          </a:p>
          <a:p>
            <a:pPr lvl="2"/>
            <a:endParaRPr lang="en-US" sz="16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Lack of </a:t>
            </a:r>
            <a:r>
              <a:rPr lang="en-US" sz="3200" dirty="0" err="1" smtClean="0"/>
              <a:t>Shariah</a:t>
            </a:r>
            <a:r>
              <a:rPr lang="en-US" sz="3200" dirty="0" smtClean="0"/>
              <a:t> compliant Insurance, </a:t>
            </a:r>
            <a:r>
              <a:rPr lang="en-US" sz="3200" dirty="0" err="1" smtClean="0"/>
              <a:t>i.e</a:t>
            </a:r>
            <a:r>
              <a:rPr lang="en-US" sz="3200" dirty="0" smtClean="0"/>
              <a:t> Takaful</a:t>
            </a:r>
            <a:r>
              <a:rPr lang="en-US" sz="3600" dirty="0" smtClean="0"/>
              <a:t> </a:t>
            </a:r>
            <a:endParaRPr lang="en-US" sz="4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24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389059"/>
            <a:ext cx="914400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CHALLENGES OF ISLAMIC BANKING IN TANZANIA…….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163773" y="773823"/>
            <a:ext cx="8789157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Market penetration challenges:</a:t>
            </a:r>
          </a:p>
          <a:p>
            <a:endParaRPr lang="en-US" sz="1200" b="1" dirty="0" smtClean="0">
              <a:solidFill>
                <a:srgbClr val="FF00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Imbedded conventional banking culture</a:t>
            </a:r>
          </a:p>
          <a:p>
            <a:pPr lvl="1"/>
            <a:endParaRPr lang="en-US" sz="16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Limited knowledge &amp; awareness about Islamic Banking</a:t>
            </a:r>
          </a:p>
          <a:p>
            <a:pPr lvl="1"/>
            <a:endParaRPr lang="en-US" sz="16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Wrong perception in the market:</a:t>
            </a:r>
          </a:p>
          <a:p>
            <a:pPr lvl="1"/>
            <a:endParaRPr lang="en-US" sz="3200" dirty="0" smtClean="0"/>
          </a:p>
          <a:p>
            <a:endParaRPr lang="en-US" sz="1600" dirty="0" smtClean="0"/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Islamic Banking is for Muslims only (</a:t>
            </a:r>
            <a:r>
              <a:rPr lang="en-US" sz="2800" dirty="0" smtClean="0">
                <a:solidFill>
                  <a:srgbClr val="FF0000"/>
                </a:solidFill>
              </a:rPr>
              <a:t>not true</a:t>
            </a:r>
            <a:r>
              <a:rPr lang="en-US" sz="2800" dirty="0" smtClean="0"/>
              <a:t>)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Limited banking capacity/options (</a:t>
            </a:r>
            <a:r>
              <a:rPr lang="en-US" sz="2800" dirty="0" smtClean="0">
                <a:solidFill>
                  <a:srgbClr val="FF0000"/>
                </a:solidFill>
              </a:rPr>
              <a:t>not true</a:t>
            </a:r>
            <a:r>
              <a:rPr lang="en-US" sz="2800" dirty="0" smtClean="0"/>
              <a:t>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4971" y="3119270"/>
            <a:ext cx="1449080" cy="1207069"/>
          </a:xfrm>
          <a:prstGeom prst="rect">
            <a:avLst/>
          </a:prstGeom>
        </p:spPr>
      </p:pic>
      <p:sp>
        <p:nvSpPr>
          <p:cNvPr id="6" name="Rectangular Callout 5"/>
          <p:cNvSpPr/>
          <p:nvPr/>
        </p:nvSpPr>
        <p:spPr>
          <a:xfrm>
            <a:off x="6910174" y="3005203"/>
            <a:ext cx="1678675" cy="1416672"/>
          </a:xfrm>
          <a:prstGeom prst="wedgeRectCallou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73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9316" y="487346"/>
            <a:ext cx="914400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KCB ISLAMIC BANKING (SAHL BANKING)  </a:t>
            </a:r>
            <a:endParaRPr lang="en-US" sz="2400" b="1" i="1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87" y="1079275"/>
            <a:ext cx="8925059" cy="50212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71248" y="4035863"/>
            <a:ext cx="4640240" cy="107721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altLang="en-US" sz="2000" dirty="0" smtClean="0">
                <a:solidFill>
                  <a:prstClr val="white"/>
                </a:solidFill>
              </a:rPr>
              <a:t>For any enquiries please Contact:</a:t>
            </a:r>
          </a:p>
          <a:p>
            <a:pPr algn="ctr"/>
            <a:r>
              <a:rPr lang="en-GB" altLang="en-US" sz="2400" dirty="0" smtClean="0">
                <a:solidFill>
                  <a:prstClr val="white"/>
                </a:solidFill>
                <a:hlinkClick r:id="rId3"/>
              </a:rPr>
              <a:t>SahlBanking@tz.kcbbankgroup.com</a:t>
            </a:r>
            <a:endParaRPr lang="en-GB" altLang="en-US" sz="2400" dirty="0" smtClean="0">
              <a:solidFill>
                <a:prstClr val="white"/>
              </a:solidFill>
            </a:endParaRPr>
          </a:p>
          <a:p>
            <a:pPr algn="ctr"/>
            <a:r>
              <a:rPr lang="en-GB" altLang="en-US" sz="2000" dirty="0" smtClean="0">
                <a:solidFill>
                  <a:prstClr val="white"/>
                </a:solidFill>
              </a:rPr>
              <a:t>+255 22 2160330</a:t>
            </a:r>
            <a:endParaRPr lang="en-US" sz="2000" dirty="0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1248" y="1813966"/>
            <a:ext cx="4640240" cy="209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50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2496</TotalTime>
  <Words>263</Words>
  <Application>Microsoft Office PowerPoint</Application>
  <PresentationFormat>On-screen Show (4:3)</PresentationFormat>
  <Paragraphs>84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THEME</vt:lpstr>
      <vt:lpstr>1_THEME</vt:lpstr>
      <vt:lpstr>PowerPoint Presentation</vt:lpstr>
      <vt:lpstr>PowerPoint Presentation</vt:lpstr>
      <vt:lpstr> KCB Islamic Banking Window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TBWA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T. Ndosi</dc:creator>
  <cp:lastModifiedBy>Rashid H.H. Rashid</cp:lastModifiedBy>
  <cp:revision>161</cp:revision>
  <dcterms:created xsi:type="dcterms:W3CDTF">2016-06-06T12:31:01Z</dcterms:created>
  <dcterms:modified xsi:type="dcterms:W3CDTF">2018-04-17T10:40:02Z</dcterms:modified>
</cp:coreProperties>
</file>